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1" r:id="rId1"/>
  </p:sldMasterIdLst>
  <p:sldIdLst>
    <p:sldId id="256" r:id="rId2"/>
    <p:sldId id="260" r:id="rId3"/>
    <p:sldId id="257" r:id="rId4"/>
    <p:sldId id="261" r:id="rId5"/>
    <p:sldId id="262" r:id="rId6"/>
    <p:sldId id="263" r:id="rId7"/>
    <p:sldId id="264" r:id="rId8"/>
    <p:sldId id="265" r:id="rId9"/>
    <p:sldId id="267" r:id="rId10"/>
    <p:sldId id="266"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9ED8A4-10D1-4E44-A84C-91E950F12513}" v="18" dt="2024-11-17T13:35:02.5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p:scale>
          <a:sx n="63" d="100"/>
          <a:sy n="63" d="100"/>
        </p:scale>
        <p:origin x="612"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809949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680930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82001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95352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815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29226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96758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67662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875589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23032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243487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t>11/17/2024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209796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t>11/17/2024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08923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t>11/17/2024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1656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4CC4C1-AAD8-4BD7-851D-4E8B330A8A0F}" type="datetimeFigureOut">
              <a:rPr lang="en-US" smtClean="0"/>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30558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t>11/17/2024</a:t>
            </a:fld>
            <a:endParaRPr lang="en-US"/>
          </a:p>
        </p:txBody>
      </p:sp>
    </p:spTree>
    <p:extLst>
      <p:ext uri="{BB962C8B-B14F-4D97-AF65-F5344CB8AC3E}">
        <p14:creationId xmlns:p14="http://schemas.microsoft.com/office/powerpoint/2010/main" val="552223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t>11/17/2024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t>‹#›</a:t>
            </a:fld>
            <a:endParaRPr lang="en-US"/>
          </a:p>
        </p:txBody>
      </p:sp>
    </p:spTree>
    <p:extLst>
      <p:ext uri="{BB962C8B-B14F-4D97-AF65-F5344CB8AC3E}">
        <p14:creationId xmlns:p14="http://schemas.microsoft.com/office/powerpoint/2010/main" val="2862768509"/>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702D-8405-4FF4-B318-84563025CCA5}"/>
              </a:ext>
            </a:extLst>
          </p:cNvPr>
          <p:cNvSpPr>
            <a:spLocks noGrp="1"/>
          </p:cNvSpPr>
          <p:nvPr>
            <p:ph type="ctrTitle"/>
          </p:nvPr>
        </p:nvSpPr>
        <p:spPr>
          <a:xfrm>
            <a:off x="1524000" y="1948070"/>
            <a:ext cx="9144000" cy="1480930"/>
          </a:xfrm>
        </p:spPr>
        <p:txBody>
          <a:bodyPr>
            <a:normAutofit fontScale="90000"/>
          </a:bodyPr>
          <a:lstStyle/>
          <a:p>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endParaRPr lang="en-US" sz="44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560444" y="2681259"/>
            <a:ext cx="8110330" cy="1200329"/>
          </a:xfrm>
          <a:prstGeom prst="rect">
            <a:avLst/>
          </a:prstGeom>
          <a:noFill/>
        </p:spPr>
        <p:txBody>
          <a:bodyPr wrap="square" rtlCol="0">
            <a:spAutoFit/>
          </a:bodyPr>
          <a:lstStyle/>
          <a:p>
            <a:pPr algn="ctr"/>
            <a:r>
              <a:rPr lang="en-US" sz="3600" dirty="0"/>
              <a:t>ADAPTIVE MAIL: A FLEXIBLE EMAIL CLIENT APP</a:t>
            </a:r>
            <a:endParaRPr lang="en-IN" sz="2400" dirty="0"/>
          </a:p>
        </p:txBody>
      </p:sp>
    </p:spTree>
    <p:extLst>
      <p:ext uri="{BB962C8B-B14F-4D97-AF65-F5344CB8AC3E}">
        <p14:creationId xmlns:p14="http://schemas.microsoft.com/office/powerpoint/2010/main" val="179966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AD3793-4DCD-4C93-88A2-3ECA9258C25F}"/>
              </a:ext>
            </a:extLst>
          </p:cNvPr>
          <p:cNvSpPr txBox="1"/>
          <p:nvPr/>
        </p:nvSpPr>
        <p:spPr>
          <a:xfrm>
            <a:off x="88900" y="114300"/>
            <a:ext cx="11645900" cy="6198300"/>
          </a:xfrm>
          <a:prstGeom prst="rect">
            <a:avLst/>
          </a:prstGeom>
          <a:noFill/>
        </p:spPr>
        <p:txBody>
          <a:bodyPr wrap="square">
            <a:spAutoFit/>
          </a:bodyPr>
          <a:lstStyle/>
          <a:p>
            <a:pPr>
              <a:lnSpc>
                <a:spcPts val="3240"/>
              </a:lnSpc>
            </a:pP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colors = </a:t>
            </a:r>
            <a:r>
              <a:rPr lang="en-US" sz="1800" dirty="0" err="1">
                <a:solidFill>
                  <a:srgbClr val="000000"/>
                </a:solidFill>
                <a:latin typeface="Trebuchet MS"/>
                <a:ea typeface="Trebuchet MS"/>
                <a:cs typeface="Trebuchet MS"/>
                <a:sym typeface="Trebuchet MS"/>
              </a:rPr>
              <a:t>ButtonDefaults.buttonColors</a:t>
            </a:r>
            <a:r>
              <a:rPr lang="en-US" sz="1800" dirty="0">
                <a:solidFill>
                  <a:srgbClr val="000000"/>
                </a:solidFill>
                <a:latin typeface="Trebuchet MS"/>
                <a:ea typeface="Trebuchet MS"/>
                <a:cs typeface="Trebuchet MS"/>
                <a:sym typeface="Trebuchet MS"/>
              </a:rPr>
              <a:t>(</a:t>
            </a:r>
            <a:r>
              <a:rPr lang="en-US" sz="1800" dirty="0" err="1">
                <a:solidFill>
                  <a:srgbClr val="000000"/>
                </a:solidFill>
                <a:latin typeface="Trebuchet MS"/>
                <a:ea typeface="Trebuchet MS"/>
                <a:cs typeface="Trebuchet MS"/>
                <a:sym typeface="Trebuchet MS"/>
              </a:rPr>
              <a:t>backgroundColor</a:t>
            </a:r>
            <a:r>
              <a:rPr lang="en-US" sz="1800" dirty="0">
                <a:solidFill>
                  <a:srgbClr val="000000"/>
                </a:solidFill>
                <a:latin typeface="Trebuchet MS"/>
                <a:ea typeface="Trebuchet MS"/>
                <a:cs typeface="Trebuchet MS"/>
                <a:sym typeface="Trebuchet MS"/>
              </a:rPr>
              <a:t> = Color(0xFFadbef4))</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 = "View Emails",</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modifier = </a:t>
            </a:r>
            <a:r>
              <a:rPr lang="en-US" sz="1800" dirty="0" err="1">
                <a:solidFill>
                  <a:srgbClr val="000000"/>
                </a:solidFill>
                <a:latin typeface="Trebuchet MS"/>
                <a:ea typeface="Trebuchet MS"/>
                <a:cs typeface="Trebuchet MS"/>
                <a:sym typeface="Trebuchet MS"/>
              </a:rPr>
              <a:t>Modifier.padding</a:t>
            </a:r>
            <a:r>
              <a:rPr lang="en-US" sz="1800" dirty="0">
                <a:solidFill>
                  <a:srgbClr val="000000"/>
                </a:solidFill>
                <a:latin typeface="Trebuchet MS"/>
                <a:ea typeface="Trebuchet MS"/>
                <a:cs typeface="Trebuchet MS"/>
                <a:sym typeface="Trebuchet MS"/>
              </a:rPr>
              <a:t>(10.dp),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color = </a:t>
            </a:r>
            <a:r>
              <a:rPr lang="en-US" sz="1800" dirty="0" err="1">
                <a:solidFill>
                  <a:srgbClr val="000000"/>
                </a:solidFill>
                <a:latin typeface="Trebuchet MS"/>
                <a:ea typeface="Trebuchet MS"/>
                <a:cs typeface="Trebuchet MS"/>
                <a:sym typeface="Trebuchet MS"/>
              </a:rPr>
              <a:t>Color.Black</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fontSize</a:t>
            </a:r>
            <a:r>
              <a:rPr lang="en-US" sz="1800" dirty="0">
                <a:solidFill>
                  <a:srgbClr val="000000"/>
                </a:solidFill>
                <a:latin typeface="Trebuchet MS"/>
                <a:ea typeface="Trebuchet MS"/>
                <a:cs typeface="Trebuchet MS"/>
                <a:sym typeface="Trebuchet MS"/>
              </a:rPr>
              <a:t> = 15.sp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endParaRPr lang="en-US" sz="1800" dirty="0">
              <a:solidFill>
                <a:srgbClr val="000000"/>
              </a:solidFill>
              <a:latin typeface="Trebuchet MS"/>
              <a:ea typeface="Trebuchet MS"/>
              <a:cs typeface="Trebuchet MS"/>
              <a:sym typeface="Trebuchet MS"/>
            </a:endParaRPr>
          </a:p>
        </p:txBody>
      </p:sp>
    </p:spTree>
    <p:extLst>
      <p:ext uri="{BB962C8B-B14F-4D97-AF65-F5344CB8AC3E}">
        <p14:creationId xmlns:p14="http://schemas.microsoft.com/office/powerpoint/2010/main" val="3910902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23FB152-6F03-C224-CB91-84B955D72B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8889" y="373283"/>
            <a:ext cx="3086100" cy="6111434"/>
          </a:xfrm>
          <a:prstGeom prst="rect">
            <a:avLst/>
          </a:prstGeom>
        </p:spPr>
      </p:pic>
      <p:pic>
        <p:nvPicPr>
          <p:cNvPr id="8" name="Picture 7">
            <a:extLst>
              <a:ext uri="{FF2B5EF4-FFF2-40B4-BE49-F238E27FC236}">
                <a16:creationId xmlns:a16="http://schemas.microsoft.com/office/drawing/2014/main" id="{97D97ADC-67AB-44C3-72F8-C402969724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0580" y="373283"/>
            <a:ext cx="3086100" cy="6053559"/>
          </a:xfrm>
          <a:prstGeom prst="rect">
            <a:avLst/>
          </a:prstGeom>
        </p:spPr>
      </p:pic>
    </p:spTree>
    <p:extLst>
      <p:ext uri="{BB962C8B-B14F-4D97-AF65-F5344CB8AC3E}">
        <p14:creationId xmlns:p14="http://schemas.microsoft.com/office/powerpoint/2010/main" val="1760464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72994A-5FAA-EA11-1846-676210D56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9831" y="402220"/>
            <a:ext cx="3086100" cy="6053559"/>
          </a:xfrm>
          <a:prstGeom prst="rect">
            <a:avLst/>
          </a:prstGeom>
        </p:spPr>
      </p:pic>
      <p:pic>
        <p:nvPicPr>
          <p:cNvPr id="6" name="Picture 5">
            <a:extLst>
              <a:ext uri="{FF2B5EF4-FFF2-40B4-BE49-F238E27FC236}">
                <a16:creationId xmlns:a16="http://schemas.microsoft.com/office/drawing/2014/main" id="{14BC06B4-4EAA-0BFE-EF52-64F97AE420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7350" y="402220"/>
            <a:ext cx="3086100" cy="6053559"/>
          </a:xfrm>
          <a:prstGeom prst="rect">
            <a:avLst/>
          </a:prstGeom>
        </p:spPr>
      </p:pic>
    </p:spTree>
    <p:extLst>
      <p:ext uri="{BB962C8B-B14F-4D97-AF65-F5344CB8AC3E}">
        <p14:creationId xmlns:p14="http://schemas.microsoft.com/office/powerpoint/2010/main" val="2826192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3AC363-8BB4-756B-9D98-EAC060F91B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8469" y="283579"/>
            <a:ext cx="3086100" cy="6290841"/>
          </a:xfrm>
          <a:prstGeom prst="rect">
            <a:avLst/>
          </a:prstGeom>
        </p:spPr>
      </p:pic>
    </p:spTree>
    <p:extLst>
      <p:ext uri="{BB962C8B-B14F-4D97-AF65-F5344CB8AC3E}">
        <p14:creationId xmlns:p14="http://schemas.microsoft.com/office/powerpoint/2010/main" val="817560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117 (1)(1)">
            <a:hlinkClick r:id="" action="ppaction://media"/>
            <a:extLst>
              <a:ext uri="{FF2B5EF4-FFF2-40B4-BE49-F238E27FC236}">
                <a16:creationId xmlns:a16="http://schemas.microsoft.com/office/drawing/2014/main" id="{08F896F0-5B1F-A977-CF4E-CA8CE0D0CCA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106561" y="173620"/>
            <a:ext cx="3168650" cy="6510759"/>
          </a:xfrm>
          <a:prstGeom prst="rect">
            <a:avLst/>
          </a:prstGeom>
        </p:spPr>
      </p:pic>
    </p:spTree>
    <p:extLst>
      <p:ext uri="{BB962C8B-B14F-4D97-AF65-F5344CB8AC3E}">
        <p14:creationId xmlns:p14="http://schemas.microsoft.com/office/powerpoint/2010/main" val="815208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D7AFF03-6A38-4BBD-89E4-2096120AB820}"/>
              </a:ext>
            </a:extLst>
          </p:cNvPr>
          <p:cNvSpPr txBox="1"/>
          <p:nvPr/>
        </p:nvSpPr>
        <p:spPr>
          <a:xfrm>
            <a:off x="462280" y="814725"/>
            <a:ext cx="8966200" cy="5873403"/>
          </a:xfrm>
          <a:prstGeom prst="rect">
            <a:avLst/>
          </a:prstGeom>
          <a:noFill/>
        </p:spPr>
        <p:txBody>
          <a:bodyPr wrap="square">
            <a:spAutoFit/>
          </a:bodyPr>
          <a:lstStyle/>
          <a:p>
            <a:pPr algn="just">
              <a:lnSpc>
                <a:spcPts val="3356"/>
              </a:lnSpc>
            </a:pPr>
            <a:r>
              <a:rPr lang="en-US" sz="1800" dirty="0">
                <a:latin typeface="Arimo" panose="020B0604020202020204" charset="0"/>
                <a:ea typeface="Arimo" panose="020B0604020202020204" charset="0"/>
                <a:cs typeface="Arimo" panose="020B0604020202020204" charset="0"/>
              </a:rPr>
              <a:t>The email client app aims to provide a simple and efficient way to manage emails from multiple accounts. It focuses on an easy-to-use design, secure communication with features like encryption, and tools to boost productivity, such as smart email sorting and calendar integration. </a:t>
            </a:r>
          </a:p>
          <a:p>
            <a:pPr algn="just">
              <a:lnSpc>
                <a:spcPts val="3356"/>
              </a:lnSpc>
            </a:pPr>
            <a:endParaRPr lang="en-US" sz="1800" dirty="0">
              <a:solidFill>
                <a:srgbClr val="000000"/>
              </a:solidFill>
              <a:latin typeface="Arimo" panose="020B0604020202020204" charset="0"/>
              <a:ea typeface="Arimo" panose="020B0604020202020204" charset="0"/>
              <a:cs typeface="Arimo" panose="020B0604020202020204" charset="0"/>
              <a:sym typeface="Arimo"/>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Enhanced User Experience </a:t>
            </a:r>
            <a:r>
              <a:rPr lang="en-US" sz="1800" dirty="0">
                <a:latin typeface="Arimo" panose="020B0604020202020204" charset="0"/>
                <a:ea typeface="Arimo" panose="020B0604020202020204" charset="0"/>
                <a:cs typeface="Arimo" panose="020B0604020202020204" charset="0"/>
              </a:rPr>
              <a:t>: Create a user-friendly interface for seamless email management.</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Flexibility </a:t>
            </a:r>
            <a:r>
              <a:rPr lang="en-US" sz="1800" dirty="0">
                <a:latin typeface="Arimo" panose="020B0604020202020204" charset="0"/>
                <a:ea typeface="Arimo" panose="020B0604020202020204" charset="0"/>
                <a:cs typeface="Arimo" panose="020B0604020202020204" charset="0"/>
              </a:rPr>
              <a:t>: Support multiple email providers (e.g., Gmail, Yahoo, Outlook) with ease of configuration.</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Security </a:t>
            </a:r>
            <a:r>
              <a:rPr lang="en-US" sz="1800" dirty="0">
                <a:latin typeface="Arimo" panose="020B0604020202020204" charset="0"/>
                <a:ea typeface="Arimo" panose="020B0604020202020204" charset="0"/>
                <a:cs typeface="Arimo" panose="020B0604020202020204" charset="0"/>
              </a:rPr>
              <a:t>: Provide robust security features to protect user data and privacy.</a:t>
            </a:r>
          </a:p>
          <a:p>
            <a:pPr marL="457200" lvl="0" indent="-457200" eaLnBrk="0" fontAlgn="base" hangingPunct="0">
              <a:spcBef>
                <a:spcPct val="0"/>
              </a:spcBef>
              <a:spcAft>
                <a:spcPct val="0"/>
              </a:spcAft>
              <a:buFont typeface="Wingdings" panose="05000000000000000000" pitchFamily="2" charset="2"/>
              <a:buChar char="ü"/>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Efficiency </a:t>
            </a:r>
            <a:r>
              <a:rPr lang="en-US" sz="1800" dirty="0">
                <a:latin typeface="Arimo" panose="020B0604020202020204" charset="0"/>
                <a:ea typeface="Arimo" panose="020B0604020202020204" charset="0"/>
                <a:cs typeface="Arimo" panose="020B0604020202020204" charset="0"/>
              </a:rPr>
              <a:t>: Optimize for quick email retrieval, sending, and searching.</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Customization </a:t>
            </a:r>
            <a:r>
              <a:rPr lang="en-US" sz="1800" dirty="0">
                <a:latin typeface="Arimo" panose="020B0604020202020204" charset="0"/>
                <a:ea typeface="Arimo" panose="020B0604020202020204" charset="0"/>
                <a:cs typeface="Arimo" panose="020B0604020202020204" charset="0"/>
              </a:rPr>
              <a:t>: Allow users to personalize their email experience through themes, layouts, and notification settings </a:t>
            </a:r>
          </a:p>
          <a:p>
            <a:endParaRPr lang="en-US" dirty="0"/>
          </a:p>
        </p:txBody>
      </p:sp>
      <p:sp>
        <p:nvSpPr>
          <p:cNvPr id="2" name="TextBox 1">
            <a:extLst>
              <a:ext uri="{FF2B5EF4-FFF2-40B4-BE49-F238E27FC236}">
                <a16:creationId xmlns:a16="http://schemas.microsoft.com/office/drawing/2014/main" id="{0D553244-4712-6ABA-3BB1-A1E1886E3966}"/>
              </a:ext>
            </a:extLst>
          </p:cNvPr>
          <p:cNvSpPr txBox="1"/>
          <p:nvPr/>
        </p:nvSpPr>
        <p:spPr>
          <a:xfrm>
            <a:off x="3840480" y="-139382"/>
            <a:ext cx="2489200" cy="954107"/>
          </a:xfrm>
          <a:prstGeom prst="rect">
            <a:avLst/>
          </a:prstGeom>
          <a:noFill/>
        </p:spPr>
        <p:txBody>
          <a:bodyPr wrap="square" rtlCol="0">
            <a:spAutoFit/>
          </a:bodyPr>
          <a:lstStyle/>
          <a:p>
            <a:r>
              <a:rPr lang="en-US" sz="2800" dirty="0">
                <a:solidFill>
                  <a:srgbClr val="5FCBEF"/>
                </a:solidFill>
                <a:latin typeface="Times New Roman"/>
                <a:ea typeface="Times New Roman"/>
                <a:cs typeface="Times New Roman"/>
                <a:sym typeface="Times New Roman"/>
              </a:rPr>
              <a:t> </a:t>
            </a:r>
            <a:r>
              <a:rPr lang="en-US" sz="2800" b="1" dirty="0">
                <a:solidFill>
                  <a:schemeClr val="accent1"/>
                </a:solidFill>
                <a:latin typeface="Times New Roman"/>
                <a:ea typeface="Times New Roman"/>
                <a:cs typeface="Times New Roman"/>
                <a:sym typeface="Times New Roman"/>
              </a:rPr>
              <a:t>OBJECTIVES</a:t>
            </a:r>
            <a:endParaRPr lang="en-IN" b="1" dirty="0">
              <a:solidFill>
                <a:schemeClr val="accent1"/>
              </a:solidFill>
            </a:endParaRPr>
          </a:p>
        </p:txBody>
      </p:sp>
    </p:spTree>
    <p:extLst>
      <p:ext uri="{BB962C8B-B14F-4D97-AF65-F5344CB8AC3E}">
        <p14:creationId xmlns:p14="http://schemas.microsoft.com/office/powerpoint/2010/main" val="2813769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7DDA-C840-4036-BC0C-9F8FE940297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DESCRIPTION</a:t>
            </a:r>
          </a:p>
        </p:txBody>
      </p:sp>
      <p:sp>
        <p:nvSpPr>
          <p:cNvPr id="3" name="Content Placeholder 2">
            <a:extLst>
              <a:ext uri="{FF2B5EF4-FFF2-40B4-BE49-F238E27FC236}">
                <a16:creationId xmlns:a16="http://schemas.microsoft.com/office/drawing/2014/main" id="{057929BC-B025-4F06-81E7-FD419951C94E}"/>
              </a:ext>
            </a:extLst>
          </p:cNvPr>
          <p:cNvSpPr>
            <a:spLocks noGrp="1"/>
          </p:cNvSpPr>
          <p:nvPr>
            <p:ph idx="1"/>
          </p:nvPr>
        </p:nvSpPr>
        <p:spPr>
          <a:xfrm>
            <a:off x="838200" y="1307547"/>
            <a:ext cx="10515600" cy="5334000"/>
          </a:xfrm>
        </p:spPr>
        <p:txBody>
          <a:bodyPr>
            <a:normAutofit lnSpcReduction="10000"/>
          </a:bodyPr>
          <a:lstStyle/>
          <a:p>
            <a:pPr>
              <a:buFont typeface="Wingdings" panose="05000000000000000000" pitchFamily="2" charset="2"/>
              <a:buChar char="Ø"/>
            </a:pPr>
            <a:endParaRPr lang="en-US" dirty="0"/>
          </a:p>
          <a:p>
            <a:pPr marL="0" indent="0">
              <a:buNone/>
            </a:pPr>
            <a:r>
              <a:rPr lang="en-US" sz="1600" b="1" dirty="0"/>
              <a:t>Personalized Interface</a:t>
            </a:r>
            <a:r>
              <a:rPr lang="en-US" sz="1600" dirty="0"/>
              <a:t>:</a:t>
            </a:r>
          </a:p>
          <a:p>
            <a:pPr marL="0" indent="0">
              <a:buNone/>
            </a:pPr>
            <a:r>
              <a:rPr lang="en-US" sz="1600" dirty="0"/>
              <a:t>   Adapts to user preferences for a tailored experience, Dark mode, font customization, and layout options.</a:t>
            </a:r>
          </a:p>
          <a:p>
            <a:pPr marL="0" indent="0">
              <a:buNone/>
            </a:pPr>
            <a:r>
              <a:rPr lang="en-US" sz="1600" b="1" dirty="0"/>
              <a:t>Smart Inbox Management</a:t>
            </a:r>
            <a:r>
              <a:rPr lang="en-US" sz="1600" dirty="0"/>
              <a:t>:</a:t>
            </a:r>
          </a:p>
          <a:p>
            <a:pPr marL="0" indent="0">
              <a:buNone/>
            </a:pPr>
            <a:r>
              <a:rPr lang="en-US" sz="1600" dirty="0"/>
              <a:t>   Automatically categorizes emails into personal, work, promotions, and updates, Prioritizes important emails based on sender or content.</a:t>
            </a:r>
          </a:p>
          <a:p>
            <a:pPr marL="0" indent="0">
              <a:buNone/>
            </a:pPr>
            <a:r>
              <a:rPr lang="en-US" sz="1600" b="1" dirty="0"/>
              <a:t>AI-Powered Features</a:t>
            </a:r>
            <a:r>
              <a:rPr lang="en-US" sz="1600" dirty="0"/>
              <a:t>:</a:t>
            </a:r>
          </a:p>
          <a:p>
            <a:pPr marL="0" indent="0">
              <a:buNone/>
            </a:pPr>
            <a:r>
              <a:rPr lang="en-US" sz="1600" dirty="0"/>
              <a:t>   Suggests quick replies using AI-based insights, Smart search functionality to locate emails or attachments quickly.</a:t>
            </a:r>
          </a:p>
          <a:p>
            <a:pPr marL="0" indent="0">
              <a:buNone/>
            </a:pPr>
            <a:r>
              <a:rPr lang="en-US" sz="1600" b="1" dirty="0"/>
              <a:t>Cross-Platform Synchronization</a:t>
            </a:r>
            <a:r>
              <a:rPr lang="en-US" sz="1600" dirty="0"/>
              <a:t>:</a:t>
            </a:r>
          </a:p>
          <a:p>
            <a:pPr marL="0" indent="0">
              <a:buNone/>
            </a:pPr>
            <a:r>
              <a:rPr lang="en-US" sz="1600" dirty="0"/>
              <a:t>   Seamless integration across devices (desktop, mobile, tablet),Real-time updates and notifications on all connected devices.</a:t>
            </a:r>
          </a:p>
          <a:p>
            <a:pPr marL="0" indent="0">
              <a:buNone/>
            </a:pPr>
            <a:r>
              <a:rPr lang="en-US" sz="1600" b="1" dirty="0"/>
              <a:t>Enhanced Security</a:t>
            </a:r>
            <a:r>
              <a:rPr lang="en-US" sz="1600" dirty="0"/>
              <a:t>:</a:t>
            </a:r>
          </a:p>
          <a:p>
            <a:pPr marL="0" indent="0">
              <a:buNone/>
            </a:pPr>
            <a:r>
              <a:rPr lang="en-US" sz="1600" dirty="0"/>
              <a:t>   End-to-end encryption for emails, Multi-factor authentication and anti-phishing alerts.</a:t>
            </a:r>
          </a:p>
          <a:p>
            <a:pPr marL="0" indent="0">
              <a:buNone/>
            </a:pPr>
            <a:r>
              <a:rPr lang="en-US" sz="1600" b="1" dirty="0"/>
              <a:t>Integrated Task Management</a:t>
            </a:r>
            <a:r>
              <a:rPr lang="en-US" sz="1600" dirty="0"/>
              <a:t>:</a:t>
            </a:r>
          </a:p>
          <a:p>
            <a:pPr marL="0" indent="0">
              <a:buNone/>
            </a:pPr>
            <a:r>
              <a:rPr lang="en-US" sz="1600" dirty="0"/>
              <a:t>   Converts emails into tasks or calendar events with a single click, Syncs with popular productivity tools like </a:t>
            </a:r>
            <a:r>
              <a:rPr lang="en-US" sz="1600" dirty="0" err="1"/>
              <a:t>Trello</a:t>
            </a:r>
            <a:r>
              <a:rPr lang="en-US" sz="1600" dirty="0"/>
              <a:t>, Asana, and Google Calendar.</a:t>
            </a:r>
          </a:p>
          <a:p>
            <a:endParaRPr lang="en-US" sz="1600" dirty="0"/>
          </a:p>
          <a:p>
            <a:pPr marL="0" indent="0">
              <a:buNone/>
            </a:pPr>
            <a:endParaRPr lang="en-US" sz="1600" dirty="0"/>
          </a:p>
        </p:txBody>
      </p:sp>
    </p:spTree>
    <p:extLst>
      <p:ext uri="{BB962C8B-B14F-4D97-AF65-F5344CB8AC3E}">
        <p14:creationId xmlns:p14="http://schemas.microsoft.com/office/powerpoint/2010/main" val="3884453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9CFC3-497C-4E5F-9E30-95F69F18FF1D}"/>
              </a:ext>
            </a:extLst>
          </p:cNvPr>
          <p:cNvSpPr txBox="1"/>
          <p:nvPr/>
        </p:nvSpPr>
        <p:spPr>
          <a:xfrm>
            <a:off x="891540" y="1564641"/>
            <a:ext cx="9004300" cy="5205656"/>
          </a:xfrm>
          <a:prstGeom prst="rect">
            <a:avLst/>
          </a:prstGeom>
          <a:noFill/>
        </p:spPr>
        <p:txBody>
          <a:bodyPr wrap="square">
            <a:spAutoFit/>
          </a:bodyPr>
          <a:lstStyle/>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The email client app simplifies email management with features like multi-account support to view     all emails in one inbox, advanced search, and offline access. It organizes emails into categories, supports rich text formatting, and integrates with calendars for easy event management. With spam filtering and the ability to attach files from cloud storage, the app ensures a smooth and efficient email experience.</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Multi-Account Support </a:t>
            </a:r>
            <a:r>
              <a:rPr lang="en-US" sz="1800" dirty="0">
                <a:latin typeface="Arimo" panose="020B0604020202020204" charset="0"/>
                <a:ea typeface="Arimo" panose="020B0604020202020204" charset="0"/>
                <a:cs typeface="Arimo" panose="020B0604020202020204" charset="0"/>
              </a:rPr>
              <a:t>:</a:t>
            </a:r>
            <a:br>
              <a:rPr lang="en-US" sz="1800" dirty="0">
                <a:latin typeface="Arimo" panose="020B0604020202020204" charset="0"/>
                <a:ea typeface="Arimo" panose="020B0604020202020204" charset="0"/>
                <a:cs typeface="Arimo" panose="020B0604020202020204" charset="0"/>
              </a:rPr>
            </a:br>
            <a:r>
              <a:rPr lang="en-US" sz="1800" dirty="0">
                <a:latin typeface="Arimo" panose="020B0604020202020204" charset="0"/>
                <a:ea typeface="Arimo" panose="020B0604020202020204" charset="0"/>
                <a:cs typeface="Arimo" panose="020B0604020202020204" charset="0"/>
              </a:rPr>
              <a:t>Manage emails from multiple accounts like Gmail, Yahoo, and Outlook in one app.</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Unified Inbox </a:t>
            </a:r>
            <a:r>
              <a:rPr lang="en-US" sz="1800" dirty="0">
                <a:latin typeface="Arimo" panose="020B0604020202020204" charset="0"/>
                <a:ea typeface="Arimo" panose="020B0604020202020204" charset="0"/>
                <a:cs typeface="Arimo" panose="020B0604020202020204" charset="0"/>
              </a:rPr>
              <a:t>:</a:t>
            </a:r>
            <a:br>
              <a:rPr lang="en-US" sz="1800" dirty="0">
                <a:latin typeface="Arimo" panose="020B0604020202020204" charset="0"/>
                <a:ea typeface="Arimo" panose="020B0604020202020204" charset="0"/>
                <a:cs typeface="Arimo" panose="020B0604020202020204" charset="0"/>
              </a:rPr>
            </a:br>
            <a:r>
              <a:rPr lang="en-US" sz="1800" dirty="0">
                <a:latin typeface="Arimo" panose="020B0604020202020204" charset="0"/>
                <a:ea typeface="Arimo" panose="020B0604020202020204" charset="0"/>
                <a:cs typeface="Arimo" panose="020B0604020202020204" charset="0"/>
              </a:rPr>
              <a:t>View all emails from different accounts in a single, organized inbox.</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Search Emails </a:t>
            </a:r>
            <a:r>
              <a:rPr lang="en-US" sz="1800" dirty="0">
                <a:latin typeface="Arimo" panose="020B0604020202020204" charset="0"/>
                <a:ea typeface="Arimo" panose="020B0604020202020204" charset="0"/>
                <a:cs typeface="Arimo" panose="020B0604020202020204" charset="0"/>
              </a:rPr>
              <a:t>:</a:t>
            </a:r>
            <a:br>
              <a:rPr lang="en-US" sz="1800" dirty="0">
                <a:latin typeface="Arimo" panose="020B0604020202020204" charset="0"/>
                <a:ea typeface="Arimo" panose="020B0604020202020204" charset="0"/>
                <a:cs typeface="Arimo" panose="020B0604020202020204" charset="0"/>
              </a:rPr>
            </a:br>
            <a:r>
              <a:rPr lang="en-US" sz="1800" dirty="0">
                <a:latin typeface="Arimo" panose="020B0604020202020204" charset="0"/>
                <a:ea typeface="Arimo" panose="020B0604020202020204" charset="0"/>
                <a:cs typeface="Arimo" panose="020B0604020202020204" charset="0"/>
              </a:rPr>
              <a:t>Quickly find emails using keywords, sender names, or date filters.</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Spam Filtering </a:t>
            </a:r>
            <a:r>
              <a:rPr lang="en-US" sz="1800" dirty="0">
                <a:latin typeface="Arimo" panose="020B0604020202020204" charset="0"/>
                <a:ea typeface="Arimo" panose="020B0604020202020204" charset="0"/>
                <a:cs typeface="Arimo" panose="020B0604020202020204" charset="0"/>
              </a:rPr>
              <a:t>:</a:t>
            </a:r>
            <a:br>
              <a:rPr lang="en-US" sz="1800" dirty="0">
                <a:latin typeface="Arimo" panose="020B0604020202020204" charset="0"/>
                <a:ea typeface="Arimo" panose="020B0604020202020204" charset="0"/>
                <a:cs typeface="Arimo" panose="020B0604020202020204" charset="0"/>
              </a:rPr>
            </a:br>
            <a:r>
              <a:rPr lang="en-US" sz="1800" dirty="0">
                <a:latin typeface="Arimo" panose="020B0604020202020204" charset="0"/>
                <a:ea typeface="Arimo" panose="020B0604020202020204" charset="0"/>
                <a:cs typeface="Arimo" panose="020B0604020202020204" charset="0"/>
              </a:rPr>
              <a:t>Detect and block spam emails to keep the inbox clean.</a:t>
            </a:r>
          </a:p>
          <a:p>
            <a:pPr>
              <a:lnSpc>
                <a:spcPts val="3476"/>
              </a:lnSpc>
            </a:pPr>
            <a:endParaRPr lang="en-US" sz="2000" dirty="0"/>
          </a:p>
        </p:txBody>
      </p:sp>
      <p:sp>
        <p:nvSpPr>
          <p:cNvPr id="2" name="TextBox 1">
            <a:extLst>
              <a:ext uri="{FF2B5EF4-FFF2-40B4-BE49-F238E27FC236}">
                <a16:creationId xmlns:a16="http://schemas.microsoft.com/office/drawing/2014/main" id="{5DED9AED-E227-FC30-D464-B19859D5FED4}"/>
              </a:ext>
            </a:extLst>
          </p:cNvPr>
          <p:cNvSpPr txBox="1"/>
          <p:nvPr/>
        </p:nvSpPr>
        <p:spPr>
          <a:xfrm>
            <a:off x="3180080" y="650240"/>
            <a:ext cx="4033520" cy="584775"/>
          </a:xfrm>
          <a:prstGeom prst="rect">
            <a:avLst/>
          </a:prstGeom>
          <a:noFill/>
        </p:spPr>
        <p:txBody>
          <a:bodyPr wrap="square" rtlCol="0">
            <a:spAutoFit/>
          </a:bodyPr>
          <a:lstStyle/>
          <a:p>
            <a:r>
              <a:rPr lang="en-US" sz="3200" b="1" dirty="0">
                <a:solidFill>
                  <a:srgbClr val="5FCBEF"/>
                </a:solidFill>
                <a:latin typeface="Times New Roman"/>
                <a:ea typeface="Times New Roman"/>
                <a:cs typeface="Times New Roman"/>
                <a:sym typeface="Times New Roman"/>
              </a:rPr>
              <a:t>FUNCTIONALITIES</a:t>
            </a:r>
            <a:endParaRPr lang="en-IN" b="1" dirty="0"/>
          </a:p>
        </p:txBody>
      </p:sp>
    </p:spTree>
    <p:extLst>
      <p:ext uri="{BB962C8B-B14F-4D97-AF65-F5344CB8AC3E}">
        <p14:creationId xmlns:p14="http://schemas.microsoft.com/office/powerpoint/2010/main" val="2143448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168DF64-F070-D5C7-6F7A-C3C7B02C265E}"/>
              </a:ext>
            </a:extLst>
          </p:cNvPr>
          <p:cNvSpPr txBox="1"/>
          <p:nvPr/>
        </p:nvSpPr>
        <p:spPr>
          <a:xfrm>
            <a:off x="2786380" y="223520"/>
            <a:ext cx="6101080" cy="796821"/>
          </a:xfrm>
          <a:prstGeom prst="rect">
            <a:avLst/>
          </a:prstGeom>
          <a:noFill/>
        </p:spPr>
        <p:txBody>
          <a:bodyPr wrap="square">
            <a:spAutoFit/>
          </a:bodyPr>
          <a:lstStyle/>
          <a:p>
            <a:pPr algn="l">
              <a:lnSpc>
                <a:spcPts val="6480"/>
              </a:lnSpc>
            </a:pPr>
            <a:r>
              <a:rPr lang="en-US" sz="2400" b="1" dirty="0">
                <a:solidFill>
                  <a:srgbClr val="5FCBEF"/>
                </a:solidFill>
                <a:latin typeface="Times New Roman"/>
                <a:ea typeface="Times New Roman"/>
                <a:cs typeface="Times New Roman"/>
                <a:sym typeface="Times New Roman"/>
              </a:rPr>
              <a:t>ADDITIONAL REQUIREMENTS</a:t>
            </a:r>
            <a:endParaRPr lang="en-IN" b="1" dirty="0"/>
          </a:p>
        </p:txBody>
      </p:sp>
      <p:sp>
        <p:nvSpPr>
          <p:cNvPr id="6" name="TextBox 5">
            <a:extLst>
              <a:ext uri="{FF2B5EF4-FFF2-40B4-BE49-F238E27FC236}">
                <a16:creationId xmlns:a16="http://schemas.microsoft.com/office/drawing/2014/main" id="{B58093E3-1E21-1B7A-A6C9-8F336A88DD37}"/>
              </a:ext>
            </a:extLst>
          </p:cNvPr>
          <p:cNvSpPr txBox="1"/>
          <p:nvPr/>
        </p:nvSpPr>
        <p:spPr>
          <a:xfrm>
            <a:off x="1544320" y="949221"/>
            <a:ext cx="8422640" cy="10054034"/>
          </a:xfrm>
          <a:prstGeom prst="rect">
            <a:avLst/>
          </a:prstGeom>
          <a:noFill/>
        </p:spPr>
        <p:txBody>
          <a:bodyPr wrap="square" rtlCol="0">
            <a:spAutoFit/>
          </a:bodyPr>
          <a:lstStyle/>
          <a:p>
            <a:pPr algn="l">
              <a:lnSpc>
                <a:spcPts val="3596"/>
              </a:lnSpc>
            </a:pPr>
            <a:endParaRPr lang="en-US" sz="2000" dirty="0">
              <a:solidFill>
                <a:srgbClr val="000000"/>
              </a:solidFill>
              <a:latin typeface="Arimo"/>
              <a:ea typeface="Arimo"/>
              <a:cs typeface="Arimo"/>
              <a:sym typeface="Arimo"/>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Security Features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End-to-end encryption for sensitive </a:t>
            </a:r>
            <a:r>
              <a:rPr lang="en-US" sz="1800" dirty="0" err="1">
                <a:latin typeface="Arimo" panose="020B0604020202020204" charset="0"/>
                <a:ea typeface="Arimo" panose="020B0604020202020204" charset="0"/>
                <a:cs typeface="Arimo" panose="020B0604020202020204" charset="0"/>
              </a:rPr>
              <a:t>emails.Two</a:t>
            </a:r>
            <a:r>
              <a:rPr lang="en-US" sz="1800" dirty="0">
                <a:latin typeface="Arimo" panose="020B0604020202020204" charset="0"/>
                <a:ea typeface="Arimo" panose="020B0604020202020204" charset="0"/>
                <a:cs typeface="Arimo" panose="020B0604020202020204" charset="0"/>
              </a:rPr>
              <a:t>-factor authentication for login.</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Cloud Storage Integration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Attach files directly from cloud platforms like Google Drive or Dropbox.</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Accessibility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Support for screen readers and adaptive themes for visually impaired users.</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Analytics Dashboard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Track email activity, response times, and usage trends.</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AI-Powered Insights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Suggest responses, detect spam, and prioritize emails using AI.</a:t>
            </a:r>
          </a:p>
          <a:p>
            <a:pPr lvl="0" eaLnBrk="0" fontAlgn="base" hangingPunct="0">
              <a:spcBef>
                <a:spcPct val="0"/>
              </a:spcBef>
              <a:spcAft>
                <a:spcPct val="0"/>
              </a:spcAft>
            </a:pPr>
            <a:endParaRPr lang="en-US" sz="1800" dirty="0">
              <a:latin typeface="Arimo" panose="020B0604020202020204" charset="0"/>
              <a:ea typeface="Arimo" panose="020B0604020202020204" charset="0"/>
              <a:cs typeface="Arimo" panose="020B0604020202020204" charset="0"/>
            </a:endParaRPr>
          </a:p>
          <a:p>
            <a:pPr marL="457200" lvl="0" indent="-457200" eaLnBrk="0" fontAlgn="base" hangingPunct="0">
              <a:spcBef>
                <a:spcPct val="0"/>
              </a:spcBef>
              <a:spcAft>
                <a:spcPct val="0"/>
              </a:spcAft>
              <a:buFont typeface="Wingdings" panose="05000000000000000000" pitchFamily="2" charset="2"/>
              <a:buChar char="ü"/>
            </a:pPr>
            <a:r>
              <a:rPr lang="en-US" sz="1800" b="1" dirty="0">
                <a:latin typeface="Arimo" panose="020B0604020202020204" charset="0"/>
                <a:ea typeface="Arimo" panose="020B0604020202020204" charset="0"/>
                <a:cs typeface="Arimo" panose="020B0604020202020204" charset="0"/>
              </a:rPr>
              <a:t>Cross-Platform Sync </a:t>
            </a:r>
            <a:r>
              <a:rPr lang="en-US" sz="1800" dirty="0">
                <a:latin typeface="Arimo" panose="020B0604020202020204" charset="0"/>
                <a:ea typeface="Arimo" panose="020B0604020202020204" charset="0"/>
                <a:cs typeface="Arimo" panose="020B0604020202020204" charset="0"/>
              </a:rPr>
              <a:t>:</a:t>
            </a:r>
          </a:p>
          <a:p>
            <a:pPr lvl="0" eaLnBrk="0" fontAlgn="base" hangingPunct="0">
              <a:spcBef>
                <a:spcPct val="0"/>
              </a:spcBef>
              <a:spcAft>
                <a:spcPct val="0"/>
              </a:spcAft>
            </a:pPr>
            <a:r>
              <a:rPr lang="en-US" sz="1800" dirty="0">
                <a:latin typeface="Arimo" panose="020B0604020202020204" charset="0"/>
                <a:ea typeface="Arimo" panose="020B0604020202020204" charset="0"/>
                <a:cs typeface="Arimo" panose="020B0604020202020204" charset="0"/>
              </a:rPr>
              <a:t>    Ensure a seamless experience across devices.</a:t>
            </a:r>
          </a:p>
          <a:p>
            <a:pPr lvl="0" eaLnBrk="0" fontAlgn="base" hangingPunct="0">
              <a:spcBef>
                <a:spcPct val="0"/>
              </a:spcBef>
              <a:spcAft>
                <a:spcPct val="0"/>
              </a:spcAft>
            </a:pPr>
            <a:endParaRPr lang="en-US" sz="2000" dirty="0">
              <a:latin typeface="Arial" panose="020B0604020202020204" pitchFamily="34" charset="0"/>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596"/>
              </a:lnSpc>
            </a:pPr>
            <a:endParaRPr lang="en-US" sz="2000" dirty="0">
              <a:solidFill>
                <a:srgbClr val="000000"/>
              </a:solidFill>
              <a:latin typeface="Arimo"/>
              <a:ea typeface="Arimo"/>
              <a:cs typeface="Arimo"/>
              <a:sym typeface="Arimo"/>
            </a:endParaRPr>
          </a:p>
          <a:p>
            <a:pPr algn="l">
              <a:lnSpc>
                <a:spcPts val="3836"/>
              </a:lnSpc>
            </a:pPr>
            <a:endParaRPr lang="en-US" sz="2000" dirty="0">
              <a:solidFill>
                <a:srgbClr val="000000"/>
              </a:solidFill>
              <a:latin typeface="Arimo"/>
              <a:ea typeface="Arimo"/>
              <a:cs typeface="Arimo"/>
              <a:sym typeface="Arimo"/>
            </a:endParaRPr>
          </a:p>
          <a:p>
            <a:pPr algn="l">
              <a:lnSpc>
                <a:spcPts val="3836"/>
              </a:lnSpc>
            </a:pPr>
            <a:endParaRPr lang="en-US" sz="2000" dirty="0">
              <a:solidFill>
                <a:srgbClr val="000000"/>
              </a:solidFill>
              <a:latin typeface="Arimo"/>
              <a:ea typeface="Arimo"/>
              <a:cs typeface="Arimo"/>
              <a:sym typeface="Arimo"/>
            </a:endParaRPr>
          </a:p>
          <a:p>
            <a:endParaRPr lang="en-IN" dirty="0"/>
          </a:p>
        </p:txBody>
      </p:sp>
    </p:spTree>
    <p:extLst>
      <p:ext uri="{BB962C8B-B14F-4D97-AF65-F5344CB8AC3E}">
        <p14:creationId xmlns:p14="http://schemas.microsoft.com/office/powerpoint/2010/main" val="79639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74F98E-FD4B-419A-B6E4-4897616DBF72}"/>
              </a:ext>
            </a:extLst>
          </p:cNvPr>
          <p:cNvSpPr txBox="1"/>
          <p:nvPr/>
        </p:nvSpPr>
        <p:spPr>
          <a:xfrm>
            <a:off x="101600" y="0"/>
            <a:ext cx="2631440" cy="565348"/>
          </a:xfrm>
          <a:prstGeom prst="rect">
            <a:avLst/>
          </a:prstGeom>
          <a:noFill/>
        </p:spPr>
        <p:txBody>
          <a:bodyPr wrap="square">
            <a:spAutoFit/>
          </a:bodyPr>
          <a:lstStyle/>
          <a:p>
            <a:pPr algn="l">
              <a:lnSpc>
                <a:spcPts val="4320"/>
              </a:lnSpc>
            </a:pPr>
            <a:r>
              <a:rPr lang="en-US" sz="1800" u="sng" dirty="0">
                <a:solidFill>
                  <a:srgbClr val="000000"/>
                </a:solidFill>
                <a:latin typeface="Arimo" panose="020B0604020202020204" charset="0"/>
                <a:ea typeface="Arimo" panose="020B0604020202020204" charset="0"/>
                <a:cs typeface="Arimo" panose="020B0604020202020204" charset="0"/>
                <a:sym typeface="Times New Roman"/>
              </a:rPr>
              <a:t>Main</a:t>
            </a:r>
            <a:r>
              <a:rPr lang="en-US" sz="1800" u="sng" dirty="0">
                <a:solidFill>
                  <a:srgbClr val="000000"/>
                </a:solidFill>
                <a:latin typeface="Times New Roman"/>
                <a:ea typeface="Times New Roman"/>
                <a:cs typeface="Times New Roman"/>
                <a:sym typeface="Times New Roman"/>
              </a:rPr>
              <a:t> </a:t>
            </a:r>
            <a:r>
              <a:rPr lang="en-US" sz="1800" u="sng" dirty="0">
                <a:solidFill>
                  <a:srgbClr val="000000"/>
                </a:solidFill>
                <a:latin typeface="Arimo" panose="020B0604020202020204" charset="0"/>
                <a:ea typeface="Arimo" panose="020B0604020202020204" charset="0"/>
                <a:cs typeface="Arimo" panose="020B0604020202020204" charset="0"/>
                <a:sym typeface="Times New Roman"/>
              </a:rPr>
              <a:t>Activity.java</a:t>
            </a:r>
            <a:r>
              <a:rPr lang="en-US" sz="1800" u="sng" dirty="0">
                <a:solidFill>
                  <a:srgbClr val="000000"/>
                </a:solidFill>
                <a:latin typeface="Times New Roman"/>
                <a:ea typeface="Times New Roman"/>
                <a:cs typeface="Times New Roman"/>
                <a:sym typeface="Times New Roman"/>
              </a:rPr>
              <a:t>:</a:t>
            </a:r>
          </a:p>
        </p:txBody>
      </p:sp>
      <p:sp>
        <p:nvSpPr>
          <p:cNvPr id="2" name="TextBox 1">
            <a:extLst>
              <a:ext uri="{FF2B5EF4-FFF2-40B4-BE49-F238E27FC236}">
                <a16:creationId xmlns:a16="http://schemas.microsoft.com/office/drawing/2014/main" id="{4C5BBE2A-F0ED-ABE3-C2A7-B8F7BD91F9A7}"/>
              </a:ext>
            </a:extLst>
          </p:cNvPr>
          <p:cNvSpPr txBox="1"/>
          <p:nvPr/>
        </p:nvSpPr>
        <p:spPr>
          <a:xfrm>
            <a:off x="1036320" y="680720"/>
            <a:ext cx="8950960" cy="6463308"/>
          </a:xfrm>
          <a:prstGeom prst="rect">
            <a:avLst/>
          </a:prstGeom>
          <a:noFill/>
        </p:spPr>
        <p:txBody>
          <a:bodyPr wrap="square" rtlCol="0">
            <a:spAutoFit/>
          </a:bodyPr>
          <a:lstStyle/>
          <a:p>
            <a:r>
              <a:rPr lang="en-US" sz="1800" dirty="0">
                <a:solidFill>
                  <a:srgbClr val="000000"/>
                </a:solidFill>
                <a:latin typeface="Trebuchet MS"/>
                <a:ea typeface="Trebuchet MS"/>
                <a:cs typeface="Trebuchet MS"/>
                <a:sym typeface="Trebuchet MS"/>
              </a:rPr>
              <a:t>package </a:t>
            </a:r>
            <a:r>
              <a:rPr lang="en-US" sz="1800" dirty="0" err="1">
                <a:solidFill>
                  <a:srgbClr val="000000"/>
                </a:solidFill>
                <a:latin typeface="Trebuchet MS"/>
                <a:ea typeface="Trebuchet MS"/>
                <a:cs typeface="Trebuchet MS"/>
                <a:sym typeface="Trebuchet MS"/>
              </a:rPr>
              <a:t>com.example.emailapplication</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android.content.Context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android.content.Intent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android.os.Bundle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androidx.activity.ComponentActivity</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androidx.activity.compose.setContent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androidx.compose.foundation.Image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androidx.compose.foundation.background</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androidx.compose.foundation.layout.*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androidx.compose.material.*</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androidx.compose.runtime.Composable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androidx.compose.ui.Alignment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androidx.compose.ui.Modifier</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androidx.compose.ui.graphics.Color</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androidx.compose.ui.layout.ContentScale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androidx.compose.ui.res.painterResource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androidx.compose.ui.text.font.FontWeight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androidx.compose.ui.tooling.preview.Preview</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androidx.compose.ui.unit.dp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import </a:t>
            </a:r>
            <a:r>
              <a:rPr lang="en-US" sz="1800" dirty="0" err="1">
                <a:solidFill>
                  <a:srgbClr val="000000"/>
                </a:solidFill>
                <a:latin typeface="Trebuchet MS"/>
                <a:ea typeface="Trebuchet MS"/>
                <a:cs typeface="Trebuchet MS"/>
                <a:sym typeface="Trebuchet MS"/>
              </a:rPr>
              <a:t>androidx.compose.ui.unit.sp</a:t>
            </a:r>
            <a:br>
              <a:rPr lang="en-US" sz="1800" dirty="0">
                <a:solidFill>
                  <a:srgbClr val="000000"/>
                </a:solidFill>
                <a:latin typeface="Trebuchet MS"/>
                <a:ea typeface="Trebuchet MS"/>
                <a:cs typeface="Trebuchet MS"/>
                <a:sym typeface="Trebuchet MS"/>
              </a:rPr>
            </a:br>
            <a:endParaRPr lang="en-US" sz="1800" dirty="0">
              <a:solidFill>
                <a:srgbClr val="000000"/>
              </a:solidFill>
              <a:latin typeface="Trebuchet MS"/>
              <a:ea typeface="Trebuchet MS"/>
              <a:cs typeface="Trebuchet MS"/>
              <a:sym typeface="Trebuchet MS"/>
            </a:endParaRPr>
          </a:p>
          <a:p>
            <a:endParaRPr lang="en-IN" dirty="0"/>
          </a:p>
        </p:txBody>
      </p:sp>
    </p:spTree>
    <p:extLst>
      <p:ext uri="{BB962C8B-B14F-4D97-AF65-F5344CB8AC3E}">
        <p14:creationId xmlns:p14="http://schemas.microsoft.com/office/powerpoint/2010/main" val="944001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9E2A31-04A7-41D0-8A7B-A87EE7FD3A82}"/>
              </a:ext>
            </a:extLst>
          </p:cNvPr>
          <p:cNvSpPr txBox="1"/>
          <p:nvPr/>
        </p:nvSpPr>
        <p:spPr>
          <a:xfrm>
            <a:off x="1361440" y="-121919"/>
            <a:ext cx="9144000" cy="7839775"/>
          </a:xfrm>
          <a:prstGeom prst="rect">
            <a:avLst/>
          </a:prstGeom>
          <a:noFill/>
        </p:spPr>
        <p:txBody>
          <a:bodyPr wrap="square">
            <a:spAutoFit/>
          </a:bodyPr>
          <a:lstStyle/>
          <a:p>
            <a:pPr algn="l">
              <a:lnSpc>
                <a:spcPts val="3240"/>
              </a:lnSpc>
            </a:pPr>
            <a:endParaRPr lang="en-IN" dirty="0"/>
          </a:p>
          <a:p>
            <a:pPr>
              <a:lnSpc>
                <a:spcPts val="3240"/>
              </a:lnSpc>
            </a:pPr>
            <a:r>
              <a:rPr lang="en-IN" sz="1800" dirty="0">
                <a:solidFill>
                  <a:srgbClr val="000000"/>
                </a:solidFill>
                <a:latin typeface="Trebuchet MS"/>
                <a:ea typeface="Trebuchet MS"/>
                <a:cs typeface="Trebuchet MS"/>
                <a:sym typeface="Trebuchet MS"/>
              </a:rPr>
              <a:t>import </a:t>
            </a:r>
            <a:r>
              <a:rPr lang="en-IN" sz="1800" dirty="0" err="1">
                <a:solidFill>
                  <a:srgbClr val="000000"/>
                </a:solidFill>
                <a:latin typeface="Trebuchet MS"/>
                <a:ea typeface="Trebuchet MS"/>
                <a:cs typeface="Trebuchet MS"/>
                <a:sym typeface="Trebuchet MS"/>
              </a:rPr>
              <a:t>androidx.core.content.ContextCompat</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import </a:t>
            </a:r>
            <a:r>
              <a:rPr lang="en-IN" sz="1800" dirty="0" err="1">
                <a:solidFill>
                  <a:srgbClr val="000000"/>
                </a:solidFill>
                <a:latin typeface="Trebuchet MS"/>
                <a:ea typeface="Trebuchet MS"/>
                <a:cs typeface="Trebuchet MS"/>
                <a:sym typeface="Trebuchet MS"/>
              </a:rPr>
              <a:t>androidx.core.content.ContextCompat.startActivity</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import </a:t>
            </a:r>
            <a:r>
              <a:rPr lang="en-IN" sz="1800" dirty="0" err="1">
                <a:solidFill>
                  <a:srgbClr val="000000"/>
                </a:solidFill>
                <a:latin typeface="Trebuchet MS"/>
                <a:ea typeface="Trebuchet MS"/>
                <a:cs typeface="Trebuchet MS"/>
                <a:sym typeface="Trebuchet MS"/>
              </a:rPr>
              <a:t>com.example.emailapplication.ui.theme.EmailApplicationTheme</a:t>
            </a:r>
            <a:br>
              <a:rPr lang="en-IN" sz="1800" dirty="0">
                <a:solidFill>
                  <a:srgbClr val="000000"/>
                </a:solidFill>
                <a:latin typeface="Trebuchet MS"/>
                <a:ea typeface="Trebuchet MS"/>
                <a:cs typeface="Trebuchet MS"/>
                <a:sym typeface="Trebuchet MS"/>
              </a:rPr>
            </a:b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class </a:t>
            </a:r>
            <a:r>
              <a:rPr lang="en-IN" sz="1800" dirty="0" err="1">
                <a:solidFill>
                  <a:srgbClr val="000000"/>
                </a:solidFill>
                <a:latin typeface="Trebuchet MS"/>
                <a:ea typeface="Trebuchet MS"/>
                <a:cs typeface="Trebuchet MS"/>
                <a:sym typeface="Trebuchet MS"/>
              </a:rPr>
              <a:t>MainActivity</a:t>
            </a:r>
            <a:r>
              <a:rPr lang="en-IN" sz="1800" dirty="0">
                <a:solidFill>
                  <a:srgbClr val="000000"/>
                </a:solidFill>
                <a:latin typeface="Trebuchet MS"/>
                <a:ea typeface="Trebuchet MS"/>
                <a:cs typeface="Trebuchet MS"/>
                <a:sym typeface="Trebuchet MS"/>
              </a:rPr>
              <a:t> : </a:t>
            </a:r>
            <a:r>
              <a:rPr lang="en-IN" sz="1800" dirty="0" err="1">
                <a:solidFill>
                  <a:srgbClr val="000000"/>
                </a:solidFill>
                <a:latin typeface="Trebuchet MS"/>
                <a:ea typeface="Trebuchet MS"/>
                <a:cs typeface="Trebuchet MS"/>
                <a:sym typeface="Trebuchet MS"/>
              </a:rPr>
              <a:t>ComponentActivity</a:t>
            </a:r>
            <a:r>
              <a:rPr lang="en-IN" sz="1800" dirty="0">
                <a:solidFill>
                  <a:srgbClr val="000000"/>
                </a:solidFill>
                <a:latin typeface="Trebuchet MS"/>
                <a:ea typeface="Trebuchet MS"/>
                <a:cs typeface="Trebuchet MS"/>
                <a:sym typeface="Trebuchet MS"/>
              </a:rPr>
              <a:t>() {</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override fun </a:t>
            </a:r>
            <a:r>
              <a:rPr lang="en-IN" sz="1800" dirty="0" err="1">
                <a:solidFill>
                  <a:srgbClr val="000000"/>
                </a:solidFill>
                <a:latin typeface="Trebuchet MS"/>
                <a:ea typeface="Trebuchet MS"/>
                <a:cs typeface="Trebuchet MS"/>
                <a:sym typeface="Trebuchet MS"/>
              </a:rPr>
              <a:t>onCreate</a:t>
            </a:r>
            <a:r>
              <a:rPr lang="en-IN" sz="1800" dirty="0">
                <a:solidFill>
                  <a:srgbClr val="000000"/>
                </a:solidFill>
                <a:latin typeface="Trebuchet MS"/>
                <a:ea typeface="Trebuchet MS"/>
                <a:cs typeface="Trebuchet MS"/>
                <a:sym typeface="Trebuchet MS"/>
              </a:rPr>
              <a:t>(</a:t>
            </a:r>
            <a:r>
              <a:rPr lang="en-IN" sz="1800" dirty="0" err="1">
                <a:solidFill>
                  <a:srgbClr val="000000"/>
                </a:solidFill>
                <a:latin typeface="Trebuchet MS"/>
                <a:ea typeface="Trebuchet MS"/>
                <a:cs typeface="Trebuchet MS"/>
                <a:sym typeface="Trebuchet MS"/>
              </a:rPr>
              <a:t>savedInstanceState</a:t>
            </a:r>
            <a:r>
              <a:rPr lang="en-IN" sz="1800" dirty="0">
                <a:solidFill>
                  <a:srgbClr val="000000"/>
                </a:solidFill>
                <a:latin typeface="Trebuchet MS"/>
                <a:ea typeface="Trebuchet MS"/>
                <a:cs typeface="Trebuchet MS"/>
                <a:sym typeface="Trebuchet MS"/>
              </a:rPr>
              <a:t>: Bundle?) {</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a:t>
            </a:r>
            <a:r>
              <a:rPr lang="en-IN" sz="1800" dirty="0" err="1">
                <a:solidFill>
                  <a:srgbClr val="000000"/>
                </a:solidFill>
                <a:latin typeface="Trebuchet MS"/>
                <a:ea typeface="Trebuchet MS"/>
                <a:cs typeface="Trebuchet MS"/>
                <a:sym typeface="Trebuchet MS"/>
              </a:rPr>
              <a:t>super.onCreate</a:t>
            </a:r>
            <a:r>
              <a:rPr lang="en-IN" sz="1800" dirty="0">
                <a:solidFill>
                  <a:srgbClr val="000000"/>
                </a:solidFill>
                <a:latin typeface="Trebuchet MS"/>
                <a:ea typeface="Trebuchet MS"/>
                <a:cs typeface="Trebuchet MS"/>
                <a:sym typeface="Trebuchet MS"/>
              </a:rPr>
              <a:t>(</a:t>
            </a:r>
            <a:r>
              <a:rPr lang="en-IN" sz="1800" dirty="0" err="1">
                <a:solidFill>
                  <a:srgbClr val="000000"/>
                </a:solidFill>
                <a:latin typeface="Trebuchet MS"/>
                <a:ea typeface="Trebuchet MS"/>
                <a:cs typeface="Trebuchet MS"/>
                <a:sym typeface="Trebuchet MS"/>
              </a:rPr>
              <a:t>savedInstanceState</a:t>
            </a:r>
            <a:r>
              <a:rPr lang="en-IN" sz="1800" dirty="0">
                <a:solidFill>
                  <a:srgbClr val="000000"/>
                </a:solidFill>
                <a:latin typeface="Trebuchet MS"/>
                <a:ea typeface="Trebuchet MS"/>
                <a:cs typeface="Trebuchet MS"/>
                <a:sym typeface="Trebuchet MS"/>
              </a:rPr>
              <a:t>)</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a:t>
            </a:r>
            <a:r>
              <a:rPr lang="en-IN" sz="1800" dirty="0" err="1">
                <a:solidFill>
                  <a:srgbClr val="000000"/>
                </a:solidFill>
                <a:latin typeface="Trebuchet MS"/>
                <a:ea typeface="Trebuchet MS"/>
                <a:cs typeface="Trebuchet MS"/>
                <a:sym typeface="Trebuchet MS"/>
              </a:rPr>
              <a:t>setContent</a:t>
            </a:r>
            <a:r>
              <a:rPr lang="en-IN" sz="1800" dirty="0">
                <a:solidFill>
                  <a:srgbClr val="000000"/>
                </a:solidFill>
                <a:latin typeface="Trebuchet MS"/>
                <a:ea typeface="Trebuchet MS"/>
                <a:cs typeface="Trebuchet MS"/>
                <a:sym typeface="Trebuchet MS"/>
              </a:rPr>
              <a:t> {</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 A surface container using the 'background' </a:t>
            </a:r>
            <a:r>
              <a:rPr lang="en-IN" sz="1800" dirty="0" err="1">
                <a:solidFill>
                  <a:srgbClr val="000000"/>
                </a:solidFill>
                <a:latin typeface="Trebuchet MS"/>
                <a:ea typeface="Trebuchet MS"/>
                <a:cs typeface="Trebuchet MS"/>
                <a:sym typeface="Trebuchet MS"/>
              </a:rPr>
              <a:t>color</a:t>
            </a:r>
            <a:r>
              <a:rPr lang="en-IN" sz="1800" dirty="0">
                <a:solidFill>
                  <a:srgbClr val="000000"/>
                </a:solidFill>
                <a:latin typeface="Trebuchet MS"/>
                <a:ea typeface="Trebuchet MS"/>
                <a:cs typeface="Trebuchet MS"/>
                <a:sym typeface="Trebuchet MS"/>
              </a:rPr>
              <a:t> from the theme</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Surface(</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modifier = </a:t>
            </a:r>
            <a:r>
              <a:rPr lang="en-IN" sz="1800" dirty="0" err="1">
                <a:solidFill>
                  <a:srgbClr val="000000"/>
                </a:solidFill>
                <a:latin typeface="Trebuchet MS"/>
                <a:ea typeface="Trebuchet MS"/>
                <a:cs typeface="Trebuchet MS"/>
                <a:sym typeface="Trebuchet MS"/>
              </a:rPr>
              <a:t>Modifier.fillMaxSize</a:t>
            </a:r>
            <a:r>
              <a:rPr lang="en-IN" sz="1800" dirty="0">
                <a:solidFill>
                  <a:srgbClr val="000000"/>
                </a:solidFill>
                <a:latin typeface="Trebuchet MS"/>
                <a:ea typeface="Trebuchet MS"/>
                <a:cs typeface="Trebuchet MS"/>
                <a:sym typeface="Trebuchet MS"/>
              </a:rPr>
              <a:t>().background(</a:t>
            </a:r>
            <a:r>
              <a:rPr lang="en-IN" sz="1800" dirty="0" err="1">
                <a:solidFill>
                  <a:srgbClr val="000000"/>
                </a:solidFill>
                <a:latin typeface="Trebuchet MS"/>
                <a:ea typeface="Trebuchet MS"/>
                <a:cs typeface="Trebuchet MS"/>
                <a:sym typeface="Trebuchet MS"/>
              </a:rPr>
              <a:t>Color.White</a:t>
            </a:r>
            <a:r>
              <a:rPr lang="en-IN" sz="1800" dirty="0">
                <a:solidFill>
                  <a:srgbClr val="000000"/>
                </a:solidFill>
                <a:latin typeface="Trebuchet MS"/>
                <a:ea typeface="Trebuchet MS"/>
                <a:cs typeface="Trebuchet MS"/>
                <a:sym typeface="Trebuchet MS"/>
              </a:rPr>
              <a:t>),</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 {</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Email(this)</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                }</a:t>
            </a:r>
            <a:endParaRPr lang="en-IN" dirty="0">
              <a:solidFill>
                <a:srgbClr val="000000"/>
              </a:solidFill>
              <a:latin typeface="Trebuchet MS"/>
              <a:ea typeface="Trebuchet MS"/>
              <a:cs typeface="Trebuchet MS"/>
              <a:sym typeface="Trebuchet MS"/>
            </a:endParaRPr>
          </a:p>
          <a:p>
            <a:pPr>
              <a:lnSpc>
                <a:spcPts val="3240"/>
              </a:lnSpc>
            </a:pPr>
            <a:r>
              <a:rPr lang="en-IN" sz="1800" dirty="0">
                <a:solidFill>
                  <a:srgbClr val="000000"/>
                </a:solidFill>
                <a:latin typeface="Trebuchet MS"/>
                <a:ea typeface="Trebuchet MS"/>
                <a:cs typeface="Trebuchet MS"/>
                <a:sym typeface="Trebuchet MS"/>
              </a:rPr>
              <a:t>}</a:t>
            </a:r>
            <a:br>
              <a:rPr lang="en-IN" sz="1800" dirty="0">
                <a:solidFill>
                  <a:srgbClr val="000000"/>
                </a:solidFill>
                <a:latin typeface="Trebuchet MS"/>
                <a:ea typeface="Trebuchet MS"/>
                <a:cs typeface="Trebuchet MS"/>
                <a:sym typeface="Trebuchet MS"/>
              </a:rPr>
            </a:br>
            <a:r>
              <a:rPr lang="en-IN" sz="1800" dirty="0">
                <a:solidFill>
                  <a:srgbClr val="000000"/>
                </a:solidFill>
                <a:latin typeface="Trebuchet MS"/>
                <a:ea typeface="Trebuchet MS"/>
                <a:cs typeface="Trebuchet MS"/>
                <a:sym typeface="Trebuchet MS"/>
              </a:rPr>
              <a:t>}</a:t>
            </a:r>
            <a:br>
              <a:rPr lang="en-IN" sz="1800" dirty="0">
                <a:solidFill>
                  <a:srgbClr val="000000"/>
                </a:solidFill>
                <a:latin typeface="Trebuchet MS"/>
                <a:ea typeface="Trebuchet MS"/>
                <a:cs typeface="Trebuchet MS"/>
                <a:sym typeface="Trebuchet MS"/>
              </a:rPr>
            </a:br>
            <a:br>
              <a:rPr lang="en-IN" sz="1800" dirty="0">
                <a:solidFill>
                  <a:srgbClr val="000000"/>
                </a:solidFill>
                <a:latin typeface="Trebuchet MS"/>
                <a:ea typeface="Trebuchet MS"/>
                <a:cs typeface="Trebuchet MS"/>
                <a:sym typeface="Trebuchet MS"/>
              </a:rPr>
            </a:br>
            <a:endParaRPr lang="en-IN" sz="1800" dirty="0">
              <a:solidFill>
                <a:srgbClr val="000000"/>
              </a:solidFill>
              <a:latin typeface="Trebuchet MS"/>
              <a:ea typeface="Trebuchet MS"/>
              <a:cs typeface="Trebuchet MS"/>
              <a:sym typeface="Trebuchet MS"/>
            </a:endParaRPr>
          </a:p>
        </p:txBody>
      </p:sp>
    </p:spTree>
    <p:extLst>
      <p:ext uri="{BB962C8B-B14F-4D97-AF65-F5344CB8AC3E}">
        <p14:creationId xmlns:p14="http://schemas.microsoft.com/office/powerpoint/2010/main" val="38975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A16EB2-63DE-D769-41D7-C8F440B865C5}"/>
              </a:ext>
            </a:extLst>
          </p:cNvPr>
          <p:cNvSpPr txBox="1"/>
          <p:nvPr/>
        </p:nvSpPr>
        <p:spPr>
          <a:xfrm>
            <a:off x="204486" y="107066"/>
            <a:ext cx="11188861" cy="12003286"/>
          </a:xfrm>
          <a:prstGeom prst="rect">
            <a:avLst/>
          </a:prstGeom>
          <a:noFill/>
        </p:spPr>
        <p:txBody>
          <a:bodyPr wrap="square" rtlCol="0">
            <a:spAutoFit/>
          </a:bodyPr>
          <a:lstStyle/>
          <a:p>
            <a:pPr>
              <a:lnSpc>
                <a:spcPts val="3240"/>
              </a:lnSpc>
            </a:pPr>
            <a:r>
              <a:rPr lang="en-US" sz="1800" dirty="0">
                <a:solidFill>
                  <a:srgbClr val="000000"/>
                </a:solidFill>
                <a:latin typeface="Trebuchet MS"/>
                <a:ea typeface="Trebuchet MS"/>
                <a:cs typeface="Trebuchet MS"/>
                <a:sym typeface="Trebuchet MS"/>
              </a:rPr>
              <a:t>@Composable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fun Email(context: Context)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 = "Home Screen",</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modifier = </a:t>
            </a:r>
            <a:r>
              <a:rPr lang="en-US" sz="1800" dirty="0" err="1">
                <a:solidFill>
                  <a:srgbClr val="000000"/>
                </a:solidFill>
                <a:latin typeface="Trebuchet MS"/>
                <a:ea typeface="Trebuchet MS"/>
                <a:cs typeface="Trebuchet MS"/>
                <a:sym typeface="Trebuchet MS"/>
              </a:rPr>
              <a:t>Modifier.padding</a:t>
            </a:r>
            <a:r>
              <a:rPr lang="en-US" sz="1800" dirty="0">
                <a:solidFill>
                  <a:srgbClr val="000000"/>
                </a:solidFill>
                <a:latin typeface="Trebuchet MS"/>
                <a:ea typeface="Trebuchet MS"/>
                <a:cs typeface="Trebuchet MS"/>
                <a:sym typeface="Trebuchet MS"/>
              </a:rPr>
              <a:t>(top = 74.dp, start = 100.dp, bottom = 24.dp),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color = </a:t>
            </a:r>
            <a:r>
              <a:rPr lang="en-US" sz="1800" dirty="0" err="1">
                <a:solidFill>
                  <a:srgbClr val="000000"/>
                </a:solidFill>
                <a:latin typeface="Trebuchet MS"/>
                <a:ea typeface="Trebuchet MS"/>
                <a:cs typeface="Trebuchet MS"/>
                <a:sym typeface="Trebuchet MS"/>
              </a:rPr>
              <a:t>Color.Black</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fontWeight</a:t>
            </a:r>
            <a:r>
              <a:rPr lang="en-US" sz="1800" dirty="0">
                <a:solidFill>
                  <a:srgbClr val="000000"/>
                </a:solidFill>
                <a:latin typeface="Trebuchet MS"/>
                <a:ea typeface="Trebuchet MS"/>
                <a:cs typeface="Trebuchet MS"/>
                <a:sym typeface="Trebuchet MS"/>
              </a:rPr>
              <a:t> = </a:t>
            </a:r>
            <a:r>
              <a:rPr lang="en-US" sz="1800" dirty="0" err="1">
                <a:solidFill>
                  <a:srgbClr val="000000"/>
                </a:solidFill>
                <a:latin typeface="Trebuchet MS"/>
                <a:ea typeface="Trebuchet MS"/>
                <a:cs typeface="Trebuchet MS"/>
                <a:sym typeface="Trebuchet MS"/>
              </a:rPr>
              <a:t>FontWeight.Bold</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fontSize</a:t>
            </a:r>
            <a:r>
              <a:rPr lang="en-US" sz="1800" dirty="0">
                <a:solidFill>
                  <a:srgbClr val="000000"/>
                </a:solidFill>
                <a:latin typeface="Trebuchet MS"/>
                <a:ea typeface="Trebuchet MS"/>
                <a:cs typeface="Trebuchet MS"/>
                <a:sym typeface="Trebuchet MS"/>
              </a:rPr>
              <a:t> = 32.sp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Column(</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horizontalAlignment</a:t>
            </a:r>
            <a:r>
              <a:rPr lang="en-US" sz="1800" dirty="0">
                <a:solidFill>
                  <a:srgbClr val="000000"/>
                </a:solidFill>
                <a:latin typeface="Trebuchet MS"/>
                <a:ea typeface="Trebuchet MS"/>
                <a:cs typeface="Trebuchet MS"/>
                <a:sym typeface="Trebuchet MS"/>
              </a:rPr>
              <a:t> = </a:t>
            </a:r>
            <a:r>
              <a:rPr lang="en-US" sz="1800" dirty="0" err="1">
                <a:solidFill>
                  <a:srgbClr val="000000"/>
                </a:solidFill>
                <a:latin typeface="Trebuchet MS"/>
                <a:ea typeface="Trebuchet MS"/>
                <a:cs typeface="Trebuchet MS"/>
                <a:sym typeface="Trebuchet MS"/>
              </a:rPr>
              <a:t>Alignment.CenterHorizontally</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verticalArrangement</a:t>
            </a:r>
            <a:r>
              <a:rPr lang="en-US" sz="1800" dirty="0">
                <a:solidFill>
                  <a:srgbClr val="000000"/>
                </a:solidFill>
                <a:latin typeface="Trebuchet MS"/>
                <a:ea typeface="Trebuchet MS"/>
                <a:cs typeface="Trebuchet MS"/>
                <a:sym typeface="Trebuchet MS"/>
              </a:rPr>
              <a:t> = </a:t>
            </a:r>
            <a:r>
              <a:rPr lang="en-US" sz="1800" dirty="0" err="1">
                <a:solidFill>
                  <a:srgbClr val="000000"/>
                </a:solidFill>
                <a:latin typeface="Trebuchet MS"/>
                <a:ea typeface="Trebuchet MS"/>
                <a:cs typeface="Trebuchet MS"/>
                <a:sym typeface="Trebuchet MS"/>
              </a:rPr>
              <a:t>Arrangement.Center</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Image(</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painterResource</a:t>
            </a:r>
            <a:r>
              <a:rPr lang="en-US" sz="1800" dirty="0">
                <a:solidFill>
                  <a:srgbClr val="000000"/>
                </a:solidFill>
                <a:latin typeface="Trebuchet MS"/>
                <a:ea typeface="Trebuchet MS"/>
                <a:cs typeface="Trebuchet MS"/>
                <a:sym typeface="Trebuchet MS"/>
              </a:rPr>
              <a:t>(id = </a:t>
            </a:r>
            <a:r>
              <a:rPr lang="en-US" sz="1800" dirty="0" err="1">
                <a:solidFill>
                  <a:srgbClr val="000000"/>
                </a:solidFill>
                <a:latin typeface="Trebuchet MS"/>
                <a:ea typeface="Trebuchet MS"/>
                <a:cs typeface="Trebuchet MS"/>
                <a:sym typeface="Trebuchet MS"/>
              </a:rPr>
              <a:t>R.drawable.home_screen</a:t>
            </a: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contentDescription</a:t>
            </a:r>
            <a:r>
              <a:rPr lang="en-US" sz="1800" dirty="0">
                <a:solidFill>
                  <a:srgbClr val="000000"/>
                </a:solidFill>
                <a:latin typeface="Trebuchet MS"/>
                <a:ea typeface="Trebuchet MS"/>
                <a:cs typeface="Trebuchet MS"/>
                <a:sym typeface="Trebuchet MS"/>
              </a:rPr>
              <a:t> = ")</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endParaRPr lang="en-US" sz="1800" dirty="0">
              <a:solidFill>
                <a:srgbClr val="000000"/>
              </a:solidFill>
              <a:latin typeface="Trebuchet MS"/>
              <a:ea typeface="Trebuchet MS"/>
              <a:cs typeface="Trebuchet MS"/>
              <a:sym typeface="Trebuchet MS"/>
            </a:endParaRPr>
          </a:p>
          <a:p>
            <a:pPr>
              <a:lnSpc>
                <a:spcPts val="3240"/>
              </a:lnSpc>
            </a:pPr>
            <a:endParaRPr lang="en-US" sz="1800" dirty="0">
              <a:solidFill>
                <a:srgbClr val="000000"/>
              </a:solidFill>
              <a:latin typeface="Trebuchet MS"/>
              <a:ea typeface="Trebuchet MS"/>
              <a:cs typeface="Trebuchet MS"/>
              <a:sym typeface="Trebuchet MS"/>
            </a:endParaRPr>
          </a:p>
          <a:p>
            <a:pPr>
              <a:lnSpc>
                <a:spcPts val="3240"/>
              </a:lnSpc>
            </a:pPr>
            <a:endParaRPr lang="en-US" sz="1800" dirty="0">
              <a:solidFill>
                <a:srgbClr val="000000"/>
              </a:solidFill>
              <a:latin typeface="Trebuchet MS"/>
              <a:ea typeface="Trebuchet MS"/>
              <a:cs typeface="Trebuchet MS"/>
              <a:sym typeface="Trebuchet MS"/>
            </a:endParaRPr>
          </a:p>
          <a:p>
            <a:pPr>
              <a:lnSpc>
                <a:spcPts val="3240"/>
              </a:lnSpc>
            </a:pPr>
            <a:r>
              <a:rPr lang="en-US" sz="1800" dirty="0">
                <a:solidFill>
                  <a:srgbClr val="000000"/>
                </a:solidFill>
                <a:latin typeface="Trebuchet MS"/>
                <a:ea typeface="Trebuchet MS"/>
                <a:cs typeface="Trebuchet MS"/>
                <a:sym typeface="Trebuchet MS"/>
              </a:rPr>
              <a:t> </a:t>
            </a:r>
          </a:p>
          <a:p>
            <a:pPr>
              <a:lnSpc>
                <a:spcPts val="3240"/>
              </a:lnSpc>
            </a:pPr>
            <a:r>
              <a:rPr lang="en-US" sz="1800" dirty="0">
                <a:solidFill>
                  <a:srgbClr val="000000"/>
                </a:solidFill>
                <a:latin typeface="Trebuchet MS"/>
                <a:ea typeface="Trebuchet MS"/>
                <a:cs typeface="Trebuchet MS"/>
                <a:sym typeface="Trebuchet MS"/>
              </a:rPr>
              <a:t> </a:t>
            </a:r>
          </a:p>
          <a:p>
            <a:endParaRPr lang="en-IN" dirty="0"/>
          </a:p>
          <a:p>
            <a:endParaRPr lang="en-IN" dirty="0"/>
          </a:p>
          <a:p>
            <a:endParaRPr lang="en-IN" dirty="0"/>
          </a:p>
        </p:txBody>
      </p:sp>
    </p:spTree>
    <p:extLst>
      <p:ext uri="{BB962C8B-B14F-4D97-AF65-F5344CB8AC3E}">
        <p14:creationId xmlns:p14="http://schemas.microsoft.com/office/powerpoint/2010/main" val="853912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5B4F9-28BA-4427-BC2A-5527DFD858B6}"/>
              </a:ext>
            </a:extLst>
          </p:cNvPr>
          <p:cNvSpPr txBox="1"/>
          <p:nvPr/>
        </p:nvSpPr>
        <p:spPr>
          <a:xfrm>
            <a:off x="902825" y="140842"/>
            <a:ext cx="9144000" cy="6740307"/>
          </a:xfrm>
          <a:prstGeom prst="rect">
            <a:avLst/>
          </a:prstGeom>
          <a:noFill/>
        </p:spPr>
        <p:txBody>
          <a:bodyPr wrap="square">
            <a:spAutoFit/>
          </a:bodyPr>
          <a:lstStyle/>
          <a:p>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colors = </a:t>
            </a:r>
            <a:r>
              <a:rPr lang="en-US" sz="1800" dirty="0" err="1">
                <a:solidFill>
                  <a:srgbClr val="000000"/>
                </a:solidFill>
                <a:latin typeface="Trebuchet MS"/>
                <a:ea typeface="Trebuchet MS"/>
                <a:cs typeface="Trebuchet MS"/>
                <a:sym typeface="Trebuchet MS"/>
              </a:rPr>
              <a:t>ButtonDefaults.buttonColors</a:t>
            </a:r>
            <a:r>
              <a:rPr lang="en-US" sz="1800" dirty="0">
                <a:solidFill>
                  <a:srgbClr val="000000"/>
                </a:solidFill>
                <a:latin typeface="Trebuchet MS"/>
                <a:ea typeface="Trebuchet MS"/>
                <a:cs typeface="Trebuchet MS"/>
                <a:sym typeface="Trebuchet MS"/>
              </a:rPr>
              <a:t>(</a:t>
            </a:r>
            <a:r>
              <a:rPr lang="en-US" sz="1800" dirty="0" err="1">
                <a:solidFill>
                  <a:srgbClr val="000000"/>
                </a:solidFill>
                <a:latin typeface="Trebuchet MS"/>
                <a:ea typeface="Trebuchet MS"/>
                <a:cs typeface="Trebuchet MS"/>
                <a:sym typeface="Trebuchet MS"/>
              </a:rPr>
              <a:t>backgroundColor</a:t>
            </a:r>
            <a:r>
              <a:rPr lang="en-US" sz="1800" dirty="0">
                <a:solidFill>
                  <a:srgbClr val="000000"/>
                </a:solidFill>
                <a:latin typeface="Trebuchet MS"/>
                <a:ea typeface="Trebuchet MS"/>
                <a:cs typeface="Trebuchet MS"/>
                <a:sym typeface="Trebuchet MS"/>
              </a:rPr>
              <a:t> = Color(0xFFadbef4))</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text = "Send Email",</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modifier = </a:t>
            </a:r>
            <a:r>
              <a:rPr lang="en-US" sz="1800" dirty="0" err="1">
                <a:solidFill>
                  <a:srgbClr val="000000"/>
                </a:solidFill>
                <a:latin typeface="Trebuchet MS"/>
                <a:ea typeface="Trebuchet MS"/>
                <a:cs typeface="Trebuchet MS"/>
                <a:sym typeface="Trebuchet MS"/>
              </a:rPr>
              <a:t>Modifier.padding</a:t>
            </a:r>
            <a:r>
              <a:rPr lang="en-US" sz="1800" dirty="0">
                <a:solidFill>
                  <a:srgbClr val="000000"/>
                </a:solidFill>
                <a:latin typeface="Trebuchet MS"/>
                <a:ea typeface="Trebuchet MS"/>
                <a:cs typeface="Trebuchet MS"/>
                <a:sym typeface="Trebuchet MS"/>
              </a:rPr>
              <a:t>(10.dp),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color = </a:t>
            </a:r>
            <a:r>
              <a:rPr lang="en-US" sz="1800" dirty="0" err="1">
                <a:solidFill>
                  <a:srgbClr val="000000"/>
                </a:solidFill>
                <a:latin typeface="Trebuchet MS"/>
                <a:ea typeface="Trebuchet MS"/>
                <a:cs typeface="Trebuchet MS"/>
                <a:sym typeface="Trebuchet MS"/>
              </a:rPr>
              <a:t>Color.Black</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fontSize</a:t>
            </a:r>
            <a:r>
              <a:rPr lang="en-US" sz="1800" dirty="0">
                <a:solidFill>
                  <a:srgbClr val="000000"/>
                </a:solidFill>
                <a:latin typeface="Trebuchet MS"/>
                <a:ea typeface="Trebuchet MS"/>
                <a:cs typeface="Trebuchet MS"/>
                <a:sym typeface="Trebuchet MS"/>
              </a:rPr>
              <a:t> = 15.sp</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Spacer(modifier = </a:t>
            </a:r>
            <a:r>
              <a:rPr lang="en-US" sz="1800" dirty="0" err="1">
                <a:solidFill>
                  <a:srgbClr val="000000"/>
                </a:solidFill>
                <a:latin typeface="Trebuchet MS"/>
                <a:ea typeface="Trebuchet MS"/>
                <a:cs typeface="Trebuchet MS"/>
                <a:sym typeface="Trebuchet MS"/>
              </a:rPr>
              <a:t>Modifier.height</a:t>
            </a:r>
            <a:r>
              <a:rPr lang="en-US" sz="1800" dirty="0">
                <a:solidFill>
                  <a:srgbClr val="000000"/>
                </a:solidFill>
                <a:latin typeface="Trebuchet MS"/>
                <a:ea typeface="Trebuchet MS"/>
                <a:cs typeface="Trebuchet MS"/>
                <a:sym typeface="Trebuchet MS"/>
              </a:rPr>
              <a:t>(20.dp))</a:t>
            </a:r>
            <a:br>
              <a:rPr lang="en-US" sz="1800" dirty="0">
                <a:solidFill>
                  <a:srgbClr val="000000"/>
                </a:solidFill>
                <a:latin typeface="Trebuchet MS"/>
                <a:ea typeface="Trebuchet MS"/>
                <a:cs typeface="Trebuchet MS"/>
                <a:sym typeface="Trebuchet MS"/>
              </a:rPr>
            </a:b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Button(</a:t>
            </a:r>
            <a:r>
              <a:rPr lang="en-US" sz="1800" dirty="0" err="1">
                <a:solidFill>
                  <a:srgbClr val="000000"/>
                </a:solidFill>
                <a:latin typeface="Trebuchet MS"/>
                <a:ea typeface="Trebuchet MS"/>
                <a:cs typeface="Trebuchet MS"/>
                <a:sym typeface="Trebuchet MS"/>
              </a:rPr>
              <a:t>onClick</a:t>
            </a:r>
            <a:r>
              <a:rPr lang="en-US" sz="1800" dirty="0">
                <a:solidFill>
                  <a:srgbClr val="000000"/>
                </a:solidFill>
                <a:latin typeface="Trebuchet MS"/>
                <a:ea typeface="Trebuchet MS"/>
                <a:cs typeface="Trebuchet MS"/>
                <a:sym typeface="Trebuchet MS"/>
              </a:rPr>
              <a:t> =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context.startActivity</a:t>
            </a:r>
            <a:r>
              <a:rPr lang="en-US" sz="1800" dirty="0">
                <a:solidFill>
                  <a:srgbClr val="000000"/>
                </a:solidFill>
                <a:latin typeface="Trebuchet MS"/>
                <a:ea typeface="Trebuchet MS"/>
                <a:cs typeface="Trebuchet MS"/>
                <a:sym typeface="Trebuchet MS"/>
              </a:rPr>
              <a: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Intent(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context,</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r>
              <a:rPr lang="en-US" sz="1800" dirty="0" err="1">
                <a:solidFill>
                  <a:srgbClr val="000000"/>
                </a:solidFill>
                <a:latin typeface="Trebuchet MS"/>
                <a:ea typeface="Trebuchet MS"/>
                <a:cs typeface="Trebuchet MS"/>
                <a:sym typeface="Trebuchet MS"/>
              </a:rPr>
              <a:t>ViewMailActivity</a:t>
            </a:r>
            <a:r>
              <a:rPr lang="en-US" sz="1800" dirty="0">
                <a:solidFill>
                  <a:srgbClr val="000000"/>
                </a:solidFill>
                <a:latin typeface="Trebuchet MS"/>
                <a:ea typeface="Trebuchet MS"/>
                <a:cs typeface="Trebuchet MS"/>
                <a:sym typeface="Trebuchet MS"/>
              </a:rPr>
              <a:t>::class.java</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br>
              <a:rPr lang="en-US" sz="1800" dirty="0">
                <a:solidFill>
                  <a:srgbClr val="000000"/>
                </a:solidFill>
                <a:latin typeface="Trebuchet MS"/>
                <a:ea typeface="Trebuchet MS"/>
                <a:cs typeface="Trebuchet MS"/>
                <a:sym typeface="Trebuchet MS"/>
              </a:rPr>
            </a:br>
            <a:r>
              <a:rPr lang="en-US" sz="1800" dirty="0">
                <a:solidFill>
                  <a:srgbClr val="000000"/>
                </a:solidFill>
                <a:latin typeface="Trebuchet MS"/>
                <a:ea typeface="Trebuchet MS"/>
                <a:cs typeface="Trebuchet MS"/>
                <a:sym typeface="Trebuchet MS"/>
              </a:rPr>
              <a:t>        },</a:t>
            </a:r>
          </a:p>
          <a:p>
            <a:endParaRPr lang="en-US" dirty="0"/>
          </a:p>
        </p:txBody>
      </p:sp>
    </p:spTree>
    <p:extLst>
      <p:ext uri="{BB962C8B-B14F-4D97-AF65-F5344CB8AC3E}">
        <p14:creationId xmlns:p14="http://schemas.microsoft.com/office/powerpoint/2010/main" val="398410807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TM02900688[[fn=Facet]]</Template>
  <TotalTime>149</TotalTime>
  <Words>1147</Words>
  <Application>Microsoft Office PowerPoint</Application>
  <PresentationFormat>Widescreen</PresentationFormat>
  <Paragraphs>79</Paragraphs>
  <Slides>14</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Arimo</vt:lpstr>
      <vt:lpstr>Calibri</vt:lpstr>
      <vt:lpstr>Constantia</vt:lpstr>
      <vt:lpstr>Times New Roman</vt:lpstr>
      <vt:lpstr>Trebuchet MS</vt:lpstr>
      <vt:lpstr>Wingdings</vt:lpstr>
      <vt:lpstr>Wingdings 3</vt:lpstr>
      <vt:lpstr>Facet</vt:lpstr>
      <vt:lpstr>     </vt:lpstr>
      <vt:lpstr>PowerPoint Presentation</vt:lpstr>
      <vt:lpstr>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Nithish Murugan</cp:lastModifiedBy>
  <cp:revision>16</cp:revision>
  <dcterms:created xsi:type="dcterms:W3CDTF">2024-03-18T04:06:37Z</dcterms:created>
  <dcterms:modified xsi:type="dcterms:W3CDTF">2024-11-17T13:50:06Z</dcterms:modified>
</cp:coreProperties>
</file>

<file path=docProps/thumbnail.jpeg>
</file>